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
  </p:notesMasterIdLst>
  <p:handoutMasterIdLst>
    <p:handoutMasterId r:id="rId5"/>
  </p:handoutMasterIdLst>
  <p:sldIdLst>
    <p:sldId id="256" r:id="rId2"/>
    <p:sldId id="261" r:id="rId3"/>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sa Capt Ulysses O" initials="SCUO" lastIdx="7" clrIdx="0">
    <p:extLst>
      <p:ext uri="{19B8F6BF-5375-455C-9EA6-DF929625EA0E}">
        <p15:presenceInfo xmlns:p15="http://schemas.microsoft.com/office/powerpoint/2012/main" userId="Sosa Capt Ulysses 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FF00"/>
    <a:srgbClr val="F7F7F7"/>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64" autoAdjust="0"/>
    <p:restoredTop sz="94660"/>
  </p:normalViewPr>
  <p:slideViewPr>
    <p:cSldViewPr snapToGrid="0">
      <p:cViewPr varScale="1">
        <p:scale>
          <a:sx n="84" d="100"/>
          <a:sy n="84" d="100"/>
        </p:scale>
        <p:origin x="3636" y="84"/>
      </p:cViewPr>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2D2563C-11D2-4733-9ED6-80C703EA7B1A}" type="datetimeFigureOut">
              <a:rPr lang="en-US" smtClean="0"/>
              <a:t>9/6/2019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E5968C4-C715-4510-9F2A-D2CF923B8982}" type="slidenum">
              <a:rPr lang="en-US" smtClean="0"/>
              <a:t>‹#›</a:t>
            </a:fld>
            <a:endParaRPr lang="en-US"/>
          </a:p>
        </p:txBody>
      </p:sp>
    </p:spTree>
    <p:extLst>
      <p:ext uri="{BB962C8B-B14F-4D97-AF65-F5344CB8AC3E}">
        <p14:creationId xmlns:p14="http://schemas.microsoft.com/office/powerpoint/2010/main" val="276053529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833436C-A3D2-441B-AA25-EE96EF2FF716}" type="datetimeFigureOut">
              <a:rPr lang="en-US" smtClean="0"/>
              <a:t>9/6/2019</a:t>
            </a:fld>
            <a:endParaRPr 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86CC3FB-9893-4C1B-8705-EF8E1E5629D7}" type="slidenum">
              <a:rPr lang="en-US" smtClean="0"/>
              <a:t>‹#›</a:t>
            </a:fld>
            <a:endParaRPr lang="en-US"/>
          </a:p>
        </p:txBody>
      </p:sp>
    </p:spTree>
    <p:extLst>
      <p:ext uri="{BB962C8B-B14F-4D97-AF65-F5344CB8AC3E}">
        <p14:creationId xmlns:p14="http://schemas.microsoft.com/office/powerpoint/2010/main" val="155153174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3576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8838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806E6B-5EAA-4BAB-88AB-57A8FBF9D9F1}"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1793782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3A821A-1F72-4922-8BC9-1127C332E92C}"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2242689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461657-D1BF-43A0-9E00-C01142BDC50F}"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161289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30930-FFD3-48F2-8774-C5EFF37C0113}"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10168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BD8FC7-47C6-4FB4-88ED-D299C31D4D05}"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1312673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2D63F2-8662-4168-8236-A68CDD3F3632}"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200189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BD34B0-CBC7-421E-A921-4F9F0920D76F}" type="datetime1">
              <a:rPr lang="en-US" smtClean="0"/>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381884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D8AA93-9602-4BF3-8DD3-594D982EE0DC}" type="datetime1">
              <a:rPr lang="en-US" smtClean="0"/>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3753851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B827E-736B-46BB-8D52-89951B115FB4}" type="datetime1">
              <a:rPr lang="en-US" smtClean="0"/>
              <a:t>9/6/2019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403563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E4C589C-EF3C-4E02-96D8-95DAF5FE8214}"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1524301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7E4ED26-CE27-4490-986C-50F3C06FEFDA}"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610774-D90C-4752-971E-30212217B877}" type="slidenum">
              <a:rPr lang="en-US" smtClean="0"/>
              <a:t>‹#›</a:t>
            </a:fld>
            <a:endParaRPr lang="en-US" dirty="0"/>
          </a:p>
        </p:txBody>
      </p:sp>
    </p:spTree>
    <p:extLst>
      <p:ext uri="{BB962C8B-B14F-4D97-AF65-F5344CB8AC3E}">
        <p14:creationId xmlns:p14="http://schemas.microsoft.com/office/powerpoint/2010/main" val="44468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BE53DC6-36A0-438F-9DE3-28A6B9A6F87F}" type="datetime1">
              <a:rPr lang="en-US" smtClean="0"/>
              <a:t>9/6/2019</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610774-D90C-4752-971E-30212217B877}" type="slidenum">
              <a:rPr lang="en-US" smtClean="0"/>
              <a:t>‹#›</a:t>
            </a:fld>
            <a:endParaRPr lang="en-US" dirty="0"/>
          </a:p>
        </p:txBody>
      </p:sp>
    </p:spTree>
    <p:extLst>
      <p:ext uri="{BB962C8B-B14F-4D97-AF65-F5344CB8AC3E}">
        <p14:creationId xmlns:p14="http://schemas.microsoft.com/office/powerpoint/2010/main" val="17837596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gif"/><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2.gif"/><Relationship Id="rId4" Type="http://schemas.openxmlformats.org/officeDocument/2006/relationships/hyperlink" Target="mailto:andrew.rudd@usmc.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29000"/>
          </a:schemeClr>
        </a:solidFill>
        <a:effectLst/>
      </p:bgPr>
    </p:bg>
    <p:spTree>
      <p:nvGrpSpPr>
        <p:cNvPr id="1" name=""/>
        <p:cNvGrpSpPr/>
        <p:nvPr/>
      </p:nvGrpSpPr>
      <p:grpSpPr>
        <a:xfrm>
          <a:off x="0" y="0"/>
          <a:ext cx="0" cy="0"/>
          <a:chOff x="0" y="0"/>
          <a:chExt cx="0" cy="0"/>
        </a:xfrm>
      </p:grpSpPr>
      <p:sp>
        <p:nvSpPr>
          <p:cNvPr id="10" name="Rectangle 9"/>
          <p:cNvSpPr/>
          <p:nvPr/>
        </p:nvSpPr>
        <p:spPr>
          <a:xfrm>
            <a:off x="0" y="0"/>
            <a:ext cx="6858000" cy="1135041"/>
          </a:xfrm>
          <a:prstGeom prst="rect">
            <a:avLst/>
          </a:prstGeom>
          <a:blipFill>
            <a:blip r:embed="rId3">
              <a:alphaModFix amt="31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lvl="0" algn="ctr"/>
            <a:r>
              <a:rPr lang="en-US" sz="1400" dirty="0">
                <a:solidFill>
                  <a:prstClr val="black"/>
                </a:solidFill>
                <a:latin typeface="Cambria" panose="02040503050406030204" pitchFamily="18" charset="0"/>
                <a:cs typeface="Arial" panose="020B0604020202020204" pitchFamily="34" charset="0"/>
              </a:rPr>
              <a:t>THE BASIC SCHOOL</a:t>
            </a:r>
          </a:p>
          <a:p>
            <a:pPr lvl="0" algn="ctr"/>
            <a:r>
              <a:rPr lang="en-US" sz="2400" b="1" dirty="0">
                <a:solidFill>
                  <a:prstClr val="black"/>
                </a:solidFill>
                <a:latin typeface="Cambria" panose="02040503050406030204" pitchFamily="18" charset="0"/>
                <a:cs typeface="Arial" panose="020B0604020202020204" pitchFamily="34" charset="0"/>
              </a:rPr>
              <a:t>CAMP BARRETT BULLETIN</a:t>
            </a:r>
          </a:p>
          <a:p>
            <a:pPr lvl="0" algn="ctr"/>
            <a:r>
              <a:rPr lang="en-US" sz="1400" b="1" dirty="0">
                <a:solidFill>
                  <a:prstClr val="black"/>
                </a:solidFill>
                <a:latin typeface="Cambria" panose="02040503050406030204" pitchFamily="18" charset="0"/>
                <a:cs typeface="Arial" panose="020B0604020202020204" pitchFamily="34" charset="0"/>
              </a:rPr>
              <a:t> </a:t>
            </a:r>
            <a:r>
              <a:rPr lang="en-US" sz="1400" dirty="0">
                <a:solidFill>
                  <a:prstClr val="black"/>
                </a:solidFill>
                <a:latin typeface="Cambria" panose="02040503050406030204" pitchFamily="18" charset="0"/>
              </a:rPr>
              <a:t>Issue No. </a:t>
            </a:r>
            <a:r>
              <a:rPr lang="en-US" sz="1400" dirty="0" smtClean="0">
                <a:solidFill>
                  <a:prstClr val="black"/>
                </a:solidFill>
                <a:latin typeface="Cambria" panose="02040503050406030204" pitchFamily="18" charset="0"/>
              </a:rPr>
              <a:t>4 </a:t>
            </a:r>
            <a:r>
              <a:rPr lang="en-US" sz="1400" dirty="0">
                <a:solidFill>
                  <a:prstClr val="black"/>
                </a:solidFill>
                <a:latin typeface="Cambria" panose="02040503050406030204" pitchFamily="18" charset="0"/>
              </a:rPr>
              <a:t>| </a:t>
            </a:r>
            <a:r>
              <a:rPr lang="en-US" sz="1400" dirty="0" smtClean="0">
                <a:solidFill>
                  <a:prstClr val="black"/>
                </a:solidFill>
                <a:latin typeface="Cambria" panose="02040503050406030204" pitchFamily="18" charset="0"/>
              </a:rPr>
              <a:t>September 2019 </a:t>
            </a:r>
            <a:r>
              <a:rPr lang="en-US" sz="1400" dirty="0">
                <a:solidFill>
                  <a:prstClr val="black"/>
                </a:solidFill>
                <a:latin typeface="Cambria" panose="02040503050406030204" pitchFamily="18" charset="0"/>
              </a:rPr>
              <a:t>| </a:t>
            </a:r>
            <a:r>
              <a:rPr lang="en-US" sz="1400" dirty="0">
                <a:solidFill>
                  <a:srgbClr val="000000"/>
                </a:solidFill>
                <a:latin typeface="Cambria" panose="02040503050406030204" pitchFamily="18" charset="0"/>
              </a:rPr>
              <a:t>Published:  </a:t>
            </a:r>
            <a:r>
              <a:rPr lang="en-US" sz="1400" dirty="0" smtClean="0">
                <a:solidFill>
                  <a:srgbClr val="000000"/>
                </a:solidFill>
                <a:latin typeface="Cambria" panose="02040503050406030204" pitchFamily="18" charset="0"/>
              </a:rPr>
              <a:t>6 September 2019  </a:t>
            </a:r>
            <a:r>
              <a:rPr lang="en-US" sz="1400" dirty="0">
                <a:solidFill>
                  <a:prstClr val="black"/>
                </a:solidFill>
                <a:latin typeface="Cambria" panose="02040503050406030204" pitchFamily="18" charset="0"/>
              </a:rPr>
              <a:t>| Page </a:t>
            </a:r>
            <a:fld id="{14C189D9-F573-4A05-AC11-089E9182DF5F}" type="slidenum">
              <a:rPr lang="en-US" sz="1400">
                <a:solidFill>
                  <a:prstClr val="black"/>
                </a:solidFill>
                <a:latin typeface="Cambria" panose="02040503050406030204" pitchFamily="18" charset="0"/>
              </a:rPr>
              <a:pPr lvl="0" algn="ctr"/>
              <a:t>1</a:t>
            </a:fld>
            <a:r>
              <a:rPr lang="en-US" sz="1400" dirty="0">
                <a:solidFill>
                  <a:prstClr val="black"/>
                </a:solidFill>
                <a:latin typeface="Cambria" panose="02040503050406030204" pitchFamily="18" charset="0"/>
              </a:rPr>
              <a:t> of 2</a:t>
            </a:r>
            <a:endParaRPr lang="en-US" sz="1400" b="1" dirty="0">
              <a:solidFill>
                <a:prstClr val="black"/>
              </a:solidFill>
              <a:latin typeface="Cambria" panose="02040503050406030204" pitchFamily="18" charset="0"/>
              <a:cs typeface="Arial" panose="020B0604020202020204" pitchFamily="34" charset="0"/>
            </a:endParaRPr>
          </a:p>
        </p:txBody>
      </p:sp>
      <p:sp>
        <p:nvSpPr>
          <p:cNvPr id="2" name="Rectangle 1"/>
          <p:cNvSpPr/>
          <p:nvPr/>
        </p:nvSpPr>
        <p:spPr>
          <a:xfrm>
            <a:off x="0" y="1149186"/>
            <a:ext cx="6858000" cy="362604"/>
          </a:xfrm>
          <a:prstGeom prst="rect">
            <a:avLst/>
          </a:prstGeom>
          <a:solidFill>
            <a:srgbClr val="FFFF00"/>
          </a:solidFill>
          <a:ln w="3175">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0000" lnSpcReduction="20000"/>
          </a:bodyPr>
          <a:lstStyle/>
          <a:p>
            <a:r>
              <a:rPr lang="en-US" sz="1400" b="1" dirty="0">
                <a:solidFill>
                  <a:schemeClr val="tx1"/>
                </a:solidFill>
                <a:latin typeface="Cambria" panose="02040503050406030204" pitchFamily="18" charset="0"/>
              </a:rPr>
              <a:t>Monthly </a:t>
            </a:r>
            <a:r>
              <a:rPr lang="en-US" sz="1400" b="1" dirty="0" smtClean="0">
                <a:solidFill>
                  <a:schemeClr val="tx1"/>
                </a:solidFill>
                <a:latin typeface="Cambria" panose="02040503050406030204" pitchFamily="18" charset="0"/>
              </a:rPr>
              <a:t>Focus:</a:t>
            </a:r>
            <a:endParaRPr lang="en-US" sz="1100" b="1" dirty="0">
              <a:solidFill>
                <a:schemeClr val="tx1"/>
              </a:solidFill>
              <a:latin typeface="Cambria" panose="02040503050406030204" pitchFamily="18" charset="0"/>
            </a:endParaRPr>
          </a:p>
          <a:p>
            <a:r>
              <a:rPr lang="en-US" sz="1600" dirty="0" smtClean="0">
                <a:solidFill>
                  <a:schemeClr val="tx1"/>
                </a:solidFill>
                <a:latin typeface="Cambria" panose="02040503050406030204" pitchFamily="18" charset="0"/>
              </a:rPr>
              <a:t>Senior Leaders’ Conference (SLC) | IEP 300, 100, 75, 50 Graduations| Co. G, 7-19 receiving | IOC Graduation</a:t>
            </a:r>
            <a:endParaRPr lang="en-US" sz="1600" i="1" dirty="0">
              <a:solidFill>
                <a:schemeClr val="tx1"/>
              </a:solidFill>
              <a:latin typeface="Cambria" panose="02040503050406030204" pitchFamily="18" charset="0"/>
            </a:endParaRPr>
          </a:p>
        </p:txBody>
      </p:sp>
      <p:sp>
        <p:nvSpPr>
          <p:cNvPr id="5" name="TextBox 4"/>
          <p:cNvSpPr txBox="1"/>
          <p:nvPr/>
        </p:nvSpPr>
        <p:spPr>
          <a:xfrm>
            <a:off x="1" y="6565913"/>
            <a:ext cx="3364878" cy="2400657"/>
          </a:xfrm>
          <a:prstGeom prst="rect">
            <a:avLst/>
          </a:prstGeom>
          <a:noFill/>
        </p:spPr>
        <p:txBody>
          <a:bodyPr wrap="square" rtlCol="0">
            <a:spAutoFit/>
          </a:bodyPr>
          <a:lstStyle/>
          <a:p>
            <a:pPr marL="120650" indent="-120650">
              <a:buBlip>
                <a:blip r:embed="rId4"/>
              </a:buBlip>
            </a:pPr>
            <a:r>
              <a:rPr lang="en-US" sz="1000" u="sng" dirty="0" err="1" smtClean="0">
                <a:latin typeface="Cambria" panose="02040503050406030204" pitchFamily="18" charset="0"/>
              </a:rPr>
              <a:t>Officership</a:t>
            </a:r>
            <a:r>
              <a:rPr lang="en-US" sz="1000" dirty="0" smtClean="0">
                <a:latin typeface="Cambria" panose="02040503050406030204" pitchFamily="18" charset="0"/>
              </a:rPr>
              <a:t>.  The </a:t>
            </a:r>
            <a:r>
              <a:rPr lang="en-US" sz="1000" dirty="0">
                <a:latin typeface="Cambria" panose="02040503050406030204" pitchFamily="18" charset="0"/>
              </a:rPr>
              <a:t>lifelong journey of serving as </a:t>
            </a:r>
            <a:r>
              <a:rPr lang="en-US" sz="1000" dirty="0" smtClean="0">
                <a:latin typeface="Cambria" panose="02040503050406030204" pitchFamily="18" charset="0"/>
              </a:rPr>
              <a:t>a Marine </a:t>
            </a:r>
            <a:r>
              <a:rPr lang="en-US" sz="1000" dirty="0">
                <a:latin typeface="Cambria" panose="02040503050406030204" pitchFamily="18" charset="0"/>
              </a:rPr>
              <a:t>officer in the </a:t>
            </a:r>
            <a:r>
              <a:rPr lang="en-US" sz="1000" dirty="0" smtClean="0">
                <a:latin typeface="Cambria" panose="02040503050406030204" pitchFamily="18" charset="0"/>
              </a:rPr>
              <a:t>Armed Forces </a:t>
            </a:r>
            <a:r>
              <a:rPr lang="en-US" sz="1000" dirty="0">
                <a:latin typeface="Cambria" panose="02040503050406030204" pitchFamily="18" charset="0"/>
              </a:rPr>
              <a:t>begins at TBS.  Whether you’re a seasoned prior enlisted Marine or new to the Marine Corps, TBS students begin learning </a:t>
            </a:r>
            <a:r>
              <a:rPr lang="en-US" sz="1000" dirty="0" err="1">
                <a:latin typeface="Cambria" panose="02040503050406030204" pitchFamily="18" charset="0"/>
              </a:rPr>
              <a:t>officership</a:t>
            </a:r>
            <a:r>
              <a:rPr lang="en-US" sz="1000" dirty="0">
                <a:latin typeface="Cambria" panose="02040503050406030204" pitchFamily="18" charset="0"/>
              </a:rPr>
              <a:t> here at Camp Barrett.  In fact, our students demonstrate tremendous growth as </a:t>
            </a:r>
            <a:r>
              <a:rPr lang="en-US" sz="1000" dirty="0" smtClean="0">
                <a:latin typeface="Cambria" panose="02040503050406030204" pitchFamily="18" charset="0"/>
              </a:rPr>
              <a:t>officers; accelerated </a:t>
            </a:r>
            <a:r>
              <a:rPr lang="en-US" sz="1000" dirty="0">
                <a:latin typeface="Cambria" panose="02040503050406030204" pitchFamily="18" charset="0"/>
              </a:rPr>
              <a:t>by the rigors of the Basic Officer Course and Warrant Officer Basic Course programs of </a:t>
            </a:r>
            <a:r>
              <a:rPr lang="en-US" sz="1000" dirty="0" smtClean="0">
                <a:latin typeface="Cambria" panose="02040503050406030204" pitchFamily="18" charset="0"/>
              </a:rPr>
              <a:t>instruction.</a:t>
            </a:r>
          </a:p>
          <a:p>
            <a:endParaRPr lang="en-US" sz="1000" dirty="0" smtClean="0">
              <a:latin typeface="Cambria" panose="02040503050406030204" pitchFamily="18" charset="0"/>
            </a:endParaRPr>
          </a:p>
          <a:p>
            <a:pPr marL="120650" indent="-120650">
              <a:buBlip>
                <a:blip r:embed="rId4"/>
              </a:buBlip>
            </a:pPr>
            <a:r>
              <a:rPr lang="en-US" sz="1000" u="sng" dirty="0" smtClean="0">
                <a:latin typeface="Cambria" panose="02040503050406030204" pitchFamily="18" charset="0"/>
              </a:rPr>
              <a:t>Leadership</a:t>
            </a:r>
            <a:r>
              <a:rPr lang="en-US" sz="1000" dirty="0" smtClean="0">
                <a:latin typeface="Cambria" panose="02040503050406030204" pitchFamily="18" charset="0"/>
              </a:rPr>
              <a:t>.  Everything </a:t>
            </a:r>
            <a:r>
              <a:rPr lang="en-US" sz="1000" dirty="0">
                <a:latin typeface="Cambria" panose="02040503050406030204" pitchFamily="18" charset="0"/>
              </a:rPr>
              <a:t>we do at TBS prepares newly commissioned and appointed officers to lead Marines and Sailors in the fleet.  Arguably, the flagship of the fleet in this model, leadership will endure as an integral component of the student </a:t>
            </a:r>
            <a:r>
              <a:rPr lang="en-US" sz="1000" dirty="0" smtClean="0">
                <a:latin typeface="Cambria" panose="02040503050406030204" pitchFamily="18" charset="0"/>
              </a:rPr>
              <a:t>experience.</a:t>
            </a:r>
          </a:p>
          <a:p>
            <a:endParaRPr lang="en-US" sz="1000" dirty="0">
              <a:latin typeface="Cambria" panose="02040503050406030204" pitchFamily="18" charset="0"/>
            </a:endParaRPr>
          </a:p>
        </p:txBody>
      </p:sp>
      <p:sp>
        <p:nvSpPr>
          <p:cNvPr id="13" name="TextBox 12">
            <a:extLst>
              <a:ext uri="{FF2B5EF4-FFF2-40B4-BE49-F238E27FC236}">
                <a16:creationId xmlns:a16="http://schemas.microsoft.com/office/drawing/2014/main" xmlns="" id="{58FCACC0-8A15-7147-9B20-DA7668537128}"/>
              </a:ext>
            </a:extLst>
          </p:cNvPr>
          <p:cNvSpPr txBox="1"/>
          <p:nvPr/>
        </p:nvSpPr>
        <p:spPr>
          <a:xfrm>
            <a:off x="5048410" y="8673991"/>
            <a:ext cx="1805823" cy="307777"/>
          </a:xfrm>
          <a:prstGeom prst="rect">
            <a:avLst/>
          </a:prstGeom>
          <a:solidFill>
            <a:srgbClr val="FFC000"/>
          </a:solidFill>
        </p:spPr>
        <p:txBody>
          <a:bodyPr wrap="square" rtlCol="0">
            <a:spAutoFit/>
          </a:bodyPr>
          <a:lstStyle/>
          <a:p>
            <a:pPr algn="ctr"/>
            <a:r>
              <a:rPr lang="en-US" sz="1400" dirty="0">
                <a:latin typeface="Cambria" panose="02040503050406030204" pitchFamily="18" charset="0"/>
              </a:rPr>
              <a:t>@</a:t>
            </a:r>
            <a:r>
              <a:rPr lang="en-US" sz="1400" dirty="0" err="1">
                <a:latin typeface="Cambria" panose="02040503050406030204" pitchFamily="18" charset="0"/>
              </a:rPr>
              <a:t>TheBasicSchool</a:t>
            </a:r>
            <a:endParaRPr lang="en-US" sz="1400" dirty="0">
              <a:latin typeface="Cambria" panose="02040503050406030204" pitchFamily="18" charset="0"/>
            </a:endParaRPr>
          </a:p>
        </p:txBody>
      </p:sp>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5893" y="8651841"/>
            <a:ext cx="312517" cy="312517"/>
          </a:xfrm>
          <a:prstGeom prst="rect">
            <a:avLst/>
          </a:prstGeom>
        </p:spPr>
      </p:pic>
      <p:pic>
        <p:nvPicPr>
          <p:cNvPr id="16" name="Picture 15"/>
          <p:cNvPicPr>
            <a:picLocks noChangeAspect="1"/>
          </p:cNvPicPr>
          <p:nvPr/>
        </p:nvPicPr>
        <p:blipFill rotWithShape="1">
          <a:blip r:embed="rId6" cstate="print">
            <a:extLst>
              <a:ext uri="{28A0092B-C50C-407E-A947-70E740481C1C}">
                <a14:useLocalDpi xmlns:a14="http://schemas.microsoft.com/office/drawing/2010/main" val="0"/>
              </a:ext>
            </a:extLst>
          </a:blip>
          <a:srcRect l="11190" t="10115" r="18027" b="7292"/>
          <a:stretch/>
        </p:blipFill>
        <p:spPr>
          <a:xfrm>
            <a:off x="4549676" y="8673991"/>
            <a:ext cx="288437" cy="292579"/>
          </a:xfrm>
          <a:prstGeom prst="rect">
            <a:avLst/>
          </a:prstGeom>
        </p:spPr>
      </p:pic>
      <p:pic>
        <p:nvPicPr>
          <p:cNvPr id="8" name="Picture 7"/>
          <p:cNvPicPr>
            <a:picLocks noChangeAspect="1"/>
          </p:cNvPicPr>
          <p:nvPr/>
        </p:nvPicPr>
        <p:blipFill>
          <a:blip r:embed="rId7"/>
          <a:stretch>
            <a:fillRect/>
          </a:stretch>
        </p:blipFill>
        <p:spPr>
          <a:xfrm>
            <a:off x="3536145" y="8649630"/>
            <a:ext cx="336021" cy="316940"/>
          </a:xfrm>
          <a:prstGeom prst="rect">
            <a:avLst/>
          </a:prstGeom>
        </p:spPr>
      </p:pic>
      <p:sp>
        <p:nvSpPr>
          <p:cNvPr id="12" name="TextBox 11"/>
          <p:cNvSpPr txBox="1"/>
          <p:nvPr/>
        </p:nvSpPr>
        <p:spPr>
          <a:xfrm>
            <a:off x="1" y="1637922"/>
            <a:ext cx="3395892" cy="2200602"/>
          </a:xfrm>
          <a:prstGeom prst="rect">
            <a:avLst/>
          </a:prstGeom>
          <a:noFill/>
          <a:ln w="22225">
            <a:noFill/>
          </a:ln>
        </p:spPr>
        <p:txBody>
          <a:bodyPr wrap="square" lIns="45720" rIns="45720" rtlCol="0">
            <a:spAutoFit/>
          </a:bodyPr>
          <a:lstStyle/>
          <a:p>
            <a:pPr algn="ctr"/>
            <a:r>
              <a:rPr lang="en-US" sz="1400" b="1" dirty="0">
                <a:latin typeface="Cambria" panose="02040503050406030204" pitchFamily="18" charset="0"/>
              </a:rPr>
              <a:t>Ship Building at The Basic School</a:t>
            </a:r>
            <a:r>
              <a:rPr lang="en-US" sz="1200" b="1" dirty="0">
                <a:latin typeface="Cambria" panose="02040503050406030204" pitchFamily="18" charset="0"/>
              </a:rPr>
              <a:t>, </a:t>
            </a:r>
            <a:endParaRPr lang="en-US" sz="1200" b="1" dirty="0" smtClean="0">
              <a:latin typeface="Cambria" panose="02040503050406030204" pitchFamily="18" charset="0"/>
            </a:endParaRPr>
          </a:p>
          <a:p>
            <a:pPr algn="ctr"/>
            <a:r>
              <a:rPr lang="en-US" sz="1200" b="1" dirty="0" smtClean="0">
                <a:latin typeface="Cambria" panose="02040503050406030204" pitchFamily="18" charset="0"/>
              </a:rPr>
              <a:t>a </a:t>
            </a:r>
            <a:r>
              <a:rPr lang="en-US" sz="1200" b="1" dirty="0">
                <a:latin typeface="Cambria" panose="02040503050406030204" pitchFamily="18" charset="0"/>
              </a:rPr>
              <a:t>Paradigm for Developing Leaders</a:t>
            </a:r>
          </a:p>
          <a:p>
            <a:pPr algn="ctr"/>
            <a:r>
              <a:rPr lang="en-US" sz="1100" b="1" dirty="0">
                <a:latin typeface="Cambria" panose="02040503050406030204" pitchFamily="18" charset="0"/>
              </a:rPr>
              <a:t>By:  Col David R. </a:t>
            </a:r>
            <a:r>
              <a:rPr lang="en-US" sz="1100" b="1" dirty="0" err="1">
                <a:latin typeface="Cambria" panose="02040503050406030204" pitchFamily="18" charset="0"/>
              </a:rPr>
              <a:t>Everly</a:t>
            </a:r>
            <a:r>
              <a:rPr lang="en-US" sz="1100" b="1" dirty="0">
                <a:latin typeface="Cambria" panose="02040503050406030204" pitchFamily="18" charset="0"/>
              </a:rPr>
              <a:t>, Commanding </a:t>
            </a:r>
            <a:r>
              <a:rPr lang="en-US" sz="1100" b="1" dirty="0" smtClean="0">
                <a:latin typeface="Cambria" panose="02040503050406030204" pitchFamily="18" charset="0"/>
              </a:rPr>
              <a:t>Officer</a:t>
            </a:r>
          </a:p>
          <a:p>
            <a:endParaRPr lang="en-US" sz="1000" dirty="0" smtClean="0">
              <a:latin typeface="Cambria" panose="02040503050406030204" pitchFamily="18" charset="0"/>
            </a:endParaRPr>
          </a:p>
          <a:p>
            <a:r>
              <a:rPr lang="en-US" sz="1000" dirty="0" smtClean="0">
                <a:latin typeface="Cambria" panose="02040503050406030204" pitchFamily="18" charset="0"/>
              </a:rPr>
              <a:t>The </a:t>
            </a:r>
            <a:r>
              <a:rPr lang="en-US" sz="1000" dirty="0">
                <a:latin typeface="Cambria" panose="02040503050406030204" pitchFamily="18" charset="0"/>
              </a:rPr>
              <a:t>recently released </a:t>
            </a:r>
            <a:r>
              <a:rPr lang="en-US" sz="1000" dirty="0" smtClean="0">
                <a:latin typeface="Cambria" panose="02040503050406030204" pitchFamily="18" charset="0"/>
              </a:rPr>
              <a:t>Commandant’s Planning Guidance </a:t>
            </a:r>
            <a:r>
              <a:rPr lang="en-US" sz="1000" dirty="0">
                <a:latin typeface="Cambria" panose="02040503050406030204" pitchFamily="18" charset="0"/>
              </a:rPr>
              <a:t>directs the Corps to focus on naval integration.  In that vein, The Basic School remains poised to resource this guidance through ‘ship building’!  Not literal ship building akin to the ship yards that power maritime industry across the globe, but ship building as a mental model for developing the leaders of tomorrow.  The Basic School forges leaders through an experience not replicated anywhere else in the service.  Put simply, we build model ships…</a:t>
            </a:r>
          </a:p>
        </p:txBody>
      </p:sp>
      <p:sp>
        <p:nvSpPr>
          <p:cNvPr id="3" name="Rectangle 2"/>
          <p:cNvSpPr/>
          <p:nvPr/>
        </p:nvSpPr>
        <p:spPr>
          <a:xfrm>
            <a:off x="221339" y="6189164"/>
            <a:ext cx="3034301" cy="338554"/>
          </a:xfrm>
          <a:prstGeom prst="rect">
            <a:avLst/>
          </a:prstGeom>
        </p:spPr>
        <p:txBody>
          <a:bodyPr wrap="square" lIns="45720" rIns="45720">
            <a:spAutoFit/>
          </a:bodyPr>
          <a:lstStyle/>
          <a:p>
            <a:r>
              <a:rPr lang="en-US" sz="800" dirty="0" smtClean="0">
                <a:latin typeface="Cambria" panose="02040503050406030204" pitchFamily="18" charset="0"/>
              </a:rPr>
              <a:t>Dedication, Patience, Skill, all required elements for developing a leader.   </a:t>
            </a:r>
            <a:endParaRPr lang="en-US" sz="800" b="1" i="1" dirty="0">
              <a:latin typeface="Cambria" panose="02040503050406030204" pitchFamily="18" charset="0"/>
            </a:endParaRPr>
          </a:p>
        </p:txBody>
      </p:sp>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70770" y="5795766"/>
            <a:ext cx="1643576" cy="2724737"/>
          </a:xfrm>
          <a:prstGeom prst="rect">
            <a:avLst/>
          </a:prstGeom>
        </p:spPr>
      </p:pic>
      <p:pic>
        <p:nvPicPr>
          <p:cNvPr id="9" name="Picture 8"/>
          <p:cNvPicPr>
            <a:picLocks noChangeAspect="1"/>
          </p:cNvPicPr>
          <p:nvPr/>
        </p:nvPicPr>
        <p:blipFill>
          <a:blip r:embed="rId9"/>
          <a:stretch>
            <a:fillRect/>
          </a:stretch>
        </p:blipFill>
        <p:spPr>
          <a:xfrm>
            <a:off x="221339" y="3876719"/>
            <a:ext cx="3044071" cy="2264096"/>
          </a:xfrm>
          <a:prstGeom prst="rect">
            <a:avLst/>
          </a:prstGeom>
        </p:spPr>
      </p:pic>
      <p:cxnSp>
        <p:nvCxnSpPr>
          <p:cNvPr id="14" name="Straight Connector 13"/>
          <p:cNvCxnSpPr/>
          <p:nvPr/>
        </p:nvCxnSpPr>
        <p:spPr>
          <a:xfrm>
            <a:off x="3395892" y="1511790"/>
            <a:ext cx="0" cy="7632210"/>
          </a:xfrm>
          <a:prstGeom prst="line">
            <a:avLst/>
          </a:prstGeom>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4470699" y="3097784"/>
            <a:ext cx="3206299" cy="707886"/>
          </a:xfrm>
          <a:prstGeom prst="rect">
            <a:avLst/>
          </a:prstGeom>
          <a:noFill/>
        </p:spPr>
        <p:txBody>
          <a:bodyPr wrap="square" lIns="45720" rIns="45720" rtlCol="0">
            <a:spAutoFit/>
          </a:bodyPr>
          <a:lstStyle/>
          <a:p>
            <a:endParaRPr lang="en-US" sz="1000" dirty="0">
              <a:latin typeface="Cambria" panose="02040503050406030204" pitchFamily="18" charset="0"/>
            </a:endParaRPr>
          </a:p>
          <a:p>
            <a:endParaRPr lang="en-US" sz="1000" dirty="0">
              <a:latin typeface="Cambria" panose="02040503050406030204" pitchFamily="18" charset="0"/>
            </a:endParaRPr>
          </a:p>
          <a:p>
            <a:endParaRPr lang="en-US" sz="1000" dirty="0">
              <a:latin typeface="Cambria" panose="02040503050406030204" pitchFamily="18" charset="0"/>
            </a:endParaRPr>
          </a:p>
          <a:p>
            <a:endParaRPr lang="en-US" sz="1000" dirty="0">
              <a:latin typeface="Cambria" panose="02040503050406030204" pitchFamily="18" charset="0"/>
            </a:endParaRPr>
          </a:p>
        </p:txBody>
      </p:sp>
      <p:sp>
        <p:nvSpPr>
          <p:cNvPr id="19" name="Rectangle 18"/>
          <p:cNvSpPr/>
          <p:nvPr/>
        </p:nvSpPr>
        <p:spPr>
          <a:xfrm>
            <a:off x="3425233" y="1607064"/>
            <a:ext cx="3429000" cy="4093428"/>
          </a:xfrm>
          <a:prstGeom prst="rect">
            <a:avLst/>
          </a:prstGeom>
        </p:spPr>
        <p:txBody>
          <a:bodyPr>
            <a:spAutoFit/>
          </a:bodyPr>
          <a:lstStyle/>
          <a:p>
            <a:pPr marL="120650" indent="-120650">
              <a:buBlip>
                <a:blip r:embed="rId4"/>
              </a:buBlip>
            </a:pPr>
            <a:r>
              <a:rPr lang="en-US" sz="1000" u="sng" dirty="0" smtClean="0">
                <a:latin typeface="Cambria" panose="02040503050406030204" pitchFamily="18" charset="0"/>
              </a:rPr>
              <a:t>Mentorship</a:t>
            </a:r>
            <a:r>
              <a:rPr lang="en-US" sz="1000" dirty="0" smtClean="0">
                <a:latin typeface="Cambria" panose="02040503050406030204" pitchFamily="18" charset="0"/>
              </a:rPr>
              <a:t>.  The </a:t>
            </a:r>
            <a:r>
              <a:rPr lang="en-US" sz="1000" dirty="0">
                <a:latin typeface="Cambria" panose="02040503050406030204" pitchFamily="18" charset="0"/>
              </a:rPr>
              <a:t>cadre consist of over 150 officers (permanent personnel</a:t>
            </a:r>
            <a:r>
              <a:rPr lang="en-US" sz="1000" dirty="0" smtClean="0">
                <a:latin typeface="Cambria" panose="02040503050406030204" pitchFamily="18" charset="0"/>
              </a:rPr>
              <a:t>).  This </a:t>
            </a:r>
            <a:r>
              <a:rPr lang="en-US" sz="1000" dirty="0">
                <a:latin typeface="Cambria" panose="02040503050406030204" pitchFamily="18" charset="0"/>
              </a:rPr>
              <a:t>enables TBS faculty to mentor student personnel facing a wide variety of issues in an effort to maximize the number of first attempt graduates going through entry level officer training.  Student officers get exposed to a variety of mentorship styles throughout the program of instruction ranging from one-on-one to the small group level; both formal and </a:t>
            </a:r>
            <a:r>
              <a:rPr lang="en-US" sz="1000" dirty="0" smtClean="0">
                <a:latin typeface="Cambria" panose="02040503050406030204" pitchFamily="18" charset="0"/>
              </a:rPr>
              <a:t>informal.</a:t>
            </a:r>
            <a:endParaRPr lang="en-US" sz="1000" dirty="0">
              <a:latin typeface="Cambria" panose="02040503050406030204" pitchFamily="18" charset="0"/>
            </a:endParaRPr>
          </a:p>
          <a:p>
            <a:endParaRPr lang="en-US" sz="1000" dirty="0">
              <a:latin typeface="Cambria" panose="02040503050406030204" pitchFamily="18" charset="0"/>
            </a:endParaRPr>
          </a:p>
          <a:p>
            <a:pPr marL="120650" indent="-120650">
              <a:buBlip>
                <a:blip r:embed="rId4"/>
              </a:buBlip>
            </a:pPr>
            <a:r>
              <a:rPr lang="en-US" sz="1000" u="sng" dirty="0" smtClean="0">
                <a:latin typeface="Cambria" panose="02040503050406030204" pitchFamily="18" charset="0"/>
              </a:rPr>
              <a:t>Stewardship</a:t>
            </a:r>
            <a:r>
              <a:rPr lang="en-US" sz="1000" dirty="0" smtClean="0">
                <a:latin typeface="Cambria" panose="02040503050406030204" pitchFamily="18" charset="0"/>
              </a:rPr>
              <a:t>.  Effective </a:t>
            </a:r>
            <a:r>
              <a:rPr lang="en-US" sz="1000" dirty="0">
                <a:latin typeface="Cambria" panose="02040503050406030204" pitchFamily="18" charset="0"/>
              </a:rPr>
              <a:t>leadership of Marines and Sailors requires expert management of resources (personnel, materiel, facilities, and time).  This stewardship of resources begins at TBS.  Student officers learn to maximize the resources entrusted to them in order to sustain the highest level of readiness </a:t>
            </a:r>
            <a:r>
              <a:rPr lang="en-US" sz="1000" dirty="0" smtClean="0">
                <a:latin typeface="Cambria" panose="02040503050406030204" pitchFamily="18" charset="0"/>
              </a:rPr>
              <a:t>possible.</a:t>
            </a:r>
            <a:endParaRPr lang="en-US" sz="1000" dirty="0">
              <a:latin typeface="Cambria" panose="02040503050406030204" pitchFamily="18" charset="0"/>
            </a:endParaRPr>
          </a:p>
          <a:p>
            <a:endParaRPr lang="en-US" sz="1000" dirty="0">
              <a:latin typeface="Cambria" panose="02040503050406030204" pitchFamily="18" charset="0"/>
            </a:endParaRPr>
          </a:p>
          <a:p>
            <a:pPr marL="120650" indent="-120650">
              <a:buBlip>
                <a:blip r:embed="rId4"/>
              </a:buBlip>
            </a:pPr>
            <a:r>
              <a:rPr lang="en-US" sz="1000" u="sng" dirty="0" smtClean="0">
                <a:latin typeface="Cambria" panose="02040503050406030204" pitchFamily="18" charset="0"/>
              </a:rPr>
              <a:t>Relationships</a:t>
            </a:r>
            <a:r>
              <a:rPr lang="en-US" sz="1000" dirty="0" smtClean="0">
                <a:latin typeface="Cambria" panose="02040503050406030204" pitchFamily="18" charset="0"/>
              </a:rPr>
              <a:t>.  Many </a:t>
            </a:r>
            <a:r>
              <a:rPr lang="en-US" sz="1000" dirty="0">
                <a:latin typeface="Cambria" panose="02040503050406030204" pitchFamily="18" charset="0"/>
              </a:rPr>
              <a:t>of the relationships developed at TBS endure for the entirety of officer’s career.  In some instances, a lifetime.  This becomes evident on Camp Barrett each year as reunion groups return to TBS to reflect on the impact of the BOC/WOBC experience on their careers and lives.  Each member of the faculty understands the significance of this ‘ship’ on the overall fleet and works to foster and preserve positive relationships </a:t>
            </a:r>
          </a:p>
        </p:txBody>
      </p:sp>
      <p:sp>
        <p:nvSpPr>
          <p:cNvPr id="20" name="Rectangle 19"/>
          <p:cNvSpPr/>
          <p:nvPr/>
        </p:nvSpPr>
        <p:spPr>
          <a:xfrm>
            <a:off x="3425233" y="5700492"/>
            <a:ext cx="1796472" cy="3016210"/>
          </a:xfrm>
          <a:prstGeom prst="rect">
            <a:avLst/>
          </a:prstGeom>
        </p:spPr>
        <p:txBody>
          <a:bodyPr wrap="square">
            <a:spAutoFit/>
          </a:bodyPr>
          <a:lstStyle/>
          <a:p>
            <a:pPr marL="120650" indent="-120650">
              <a:buBlip>
                <a:blip r:embed="rId4"/>
              </a:buBlip>
            </a:pPr>
            <a:r>
              <a:rPr lang="en-US" sz="1000" u="sng" dirty="0" smtClean="0">
                <a:latin typeface="Cambria" panose="02040503050406030204" pitchFamily="18" charset="0"/>
              </a:rPr>
              <a:t>Scholarship</a:t>
            </a:r>
            <a:r>
              <a:rPr lang="en-US" sz="1000" dirty="0" smtClean="0">
                <a:latin typeface="Cambria" panose="02040503050406030204" pitchFamily="18" charset="0"/>
              </a:rPr>
              <a:t>.  Each </a:t>
            </a:r>
            <a:r>
              <a:rPr lang="en-US" sz="1000" dirty="0">
                <a:latin typeface="Cambria" panose="02040503050406030204" pitchFamily="18" charset="0"/>
              </a:rPr>
              <a:t>year we marvel at the caliber of scholars matriculating through </a:t>
            </a:r>
            <a:r>
              <a:rPr lang="en-US" sz="1000" dirty="0" smtClean="0">
                <a:latin typeface="Cambria" panose="02040503050406030204" pitchFamily="18" charset="0"/>
              </a:rPr>
              <a:t>The Basic School</a:t>
            </a:r>
            <a:r>
              <a:rPr lang="en-US" sz="1000" dirty="0">
                <a:latin typeface="Cambria" panose="02040503050406030204" pitchFamily="18" charset="0"/>
              </a:rPr>
              <a:t>.  Each training company consists of men and women with demonstrated academic excellence; individuals sought after by captains of industry who ultimately made the decision to serve</a:t>
            </a:r>
            <a:r>
              <a:rPr lang="en-US" sz="1000" dirty="0" smtClean="0">
                <a:latin typeface="Cambria" panose="02040503050406030204" pitchFamily="18" charset="0"/>
              </a:rPr>
              <a:t>.  TBS </a:t>
            </a:r>
            <a:r>
              <a:rPr lang="en-US" sz="1000" dirty="0">
                <a:latin typeface="Cambria" panose="02040503050406030204" pitchFamily="18" charset="0"/>
              </a:rPr>
              <a:t>faculty must remain cognizant of this reality and ensure TBS sets the trajectory for </a:t>
            </a:r>
            <a:r>
              <a:rPr lang="en-US" sz="1000" dirty="0" smtClean="0">
                <a:latin typeface="Cambria" panose="02040503050406030204" pitchFamily="18" charset="0"/>
              </a:rPr>
              <a:t>sustained scholarship </a:t>
            </a:r>
            <a:r>
              <a:rPr lang="en-US" sz="1000" dirty="0">
                <a:latin typeface="Cambria" panose="02040503050406030204" pitchFamily="18" charset="0"/>
              </a:rPr>
              <a:t>amongst newly commissioned and appointed officers. </a:t>
            </a:r>
          </a:p>
        </p:txBody>
      </p:sp>
    </p:spTree>
    <p:extLst>
      <p:ext uri="{BB962C8B-B14F-4D97-AF65-F5344CB8AC3E}">
        <p14:creationId xmlns:p14="http://schemas.microsoft.com/office/powerpoint/2010/main" val="914592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6858000" cy="1135041"/>
          </a:xfrm>
          <a:prstGeom prst="rect">
            <a:avLst/>
          </a:prstGeom>
          <a:blipFill>
            <a:blip r:embed="rId3">
              <a:alphaModFix amt="31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bIns="45720" rtlCol="0" anchor="ctr"/>
          <a:lstStyle/>
          <a:p>
            <a:pPr lvl="0" algn="ctr"/>
            <a:r>
              <a:rPr lang="en-US" sz="1400" dirty="0">
                <a:solidFill>
                  <a:prstClr val="black"/>
                </a:solidFill>
                <a:latin typeface="Cambria" panose="02040503050406030204" pitchFamily="18" charset="0"/>
                <a:cs typeface="Arial" panose="020B0604020202020204" pitchFamily="34" charset="0"/>
              </a:rPr>
              <a:t>THE BASIC SCHOOL</a:t>
            </a:r>
          </a:p>
          <a:p>
            <a:pPr lvl="0" algn="ctr"/>
            <a:r>
              <a:rPr lang="en-US" sz="2400" b="1" dirty="0">
                <a:solidFill>
                  <a:prstClr val="black"/>
                </a:solidFill>
                <a:latin typeface="Cambria" panose="02040503050406030204" pitchFamily="18" charset="0"/>
                <a:cs typeface="Arial" panose="020B0604020202020204" pitchFamily="34" charset="0"/>
              </a:rPr>
              <a:t>CAMP BARRETT BULLETIN</a:t>
            </a:r>
          </a:p>
          <a:p>
            <a:pPr lvl="0" algn="ctr"/>
            <a:r>
              <a:rPr lang="en-US" sz="1400" b="1" dirty="0">
                <a:solidFill>
                  <a:prstClr val="black"/>
                </a:solidFill>
                <a:latin typeface="Cambria" panose="02040503050406030204" pitchFamily="18" charset="0"/>
                <a:cs typeface="Arial" panose="020B0604020202020204" pitchFamily="34" charset="0"/>
              </a:rPr>
              <a:t> </a:t>
            </a:r>
            <a:r>
              <a:rPr lang="en-US" sz="1400" dirty="0">
                <a:solidFill>
                  <a:prstClr val="black"/>
                </a:solidFill>
                <a:latin typeface="Cambria" panose="02040503050406030204" pitchFamily="18" charset="0"/>
              </a:rPr>
              <a:t>Issue No. </a:t>
            </a:r>
            <a:r>
              <a:rPr lang="en-US" sz="1400" dirty="0" smtClean="0">
                <a:solidFill>
                  <a:prstClr val="black"/>
                </a:solidFill>
                <a:latin typeface="Cambria" panose="02040503050406030204" pitchFamily="18" charset="0"/>
              </a:rPr>
              <a:t>4 </a:t>
            </a:r>
            <a:r>
              <a:rPr lang="en-US" sz="1400" dirty="0">
                <a:solidFill>
                  <a:prstClr val="black"/>
                </a:solidFill>
                <a:latin typeface="Cambria" panose="02040503050406030204" pitchFamily="18" charset="0"/>
              </a:rPr>
              <a:t>| </a:t>
            </a:r>
            <a:r>
              <a:rPr lang="en-US" sz="1400" dirty="0" smtClean="0">
                <a:solidFill>
                  <a:prstClr val="black"/>
                </a:solidFill>
                <a:latin typeface="Cambria" panose="02040503050406030204" pitchFamily="18" charset="0"/>
              </a:rPr>
              <a:t>September 2019 </a:t>
            </a:r>
            <a:r>
              <a:rPr lang="en-US" sz="1400" dirty="0">
                <a:solidFill>
                  <a:prstClr val="black"/>
                </a:solidFill>
                <a:latin typeface="Cambria" panose="02040503050406030204" pitchFamily="18" charset="0"/>
              </a:rPr>
              <a:t>| </a:t>
            </a:r>
            <a:r>
              <a:rPr lang="en-US" sz="1400" dirty="0">
                <a:solidFill>
                  <a:srgbClr val="000000"/>
                </a:solidFill>
                <a:latin typeface="Cambria" panose="02040503050406030204" pitchFamily="18" charset="0"/>
              </a:rPr>
              <a:t>Published:  </a:t>
            </a:r>
            <a:r>
              <a:rPr lang="en-US" sz="1400" dirty="0" smtClean="0">
                <a:solidFill>
                  <a:srgbClr val="000000"/>
                </a:solidFill>
                <a:latin typeface="Cambria" panose="02040503050406030204" pitchFamily="18" charset="0"/>
              </a:rPr>
              <a:t>6 September 2019  </a:t>
            </a:r>
            <a:r>
              <a:rPr lang="en-US" sz="1400" dirty="0">
                <a:solidFill>
                  <a:prstClr val="black"/>
                </a:solidFill>
                <a:latin typeface="Cambria" panose="02040503050406030204" pitchFamily="18" charset="0"/>
              </a:rPr>
              <a:t>| Page </a:t>
            </a:r>
            <a:fld id="{14C189D9-F573-4A05-AC11-089E9182DF5F}" type="slidenum">
              <a:rPr lang="en-US" sz="1400">
                <a:solidFill>
                  <a:prstClr val="black"/>
                </a:solidFill>
                <a:latin typeface="Cambria" panose="02040503050406030204" pitchFamily="18" charset="0"/>
              </a:rPr>
              <a:pPr lvl="0" algn="ctr"/>
              <a:t>2</a:t>
            </a:fld>
            <a:r>
              <a:rPr lang="en-US" sz="1400" dirty="0">
                <a:solidFill>
                  <a:prstClr val="black"/>
                </a:solidFill>
                <a:latin typeface="Cambria" panose="02040503050406030204" pitchFamily="18" charset="0"/>
              </a:rPr>
              <a:t> of 2</a:t>
            </a:r>
            <a:endParaRPr lang="en-US" sz="1400" b="1" dirty="0">
              <a:solidFill>
                <a:prstClr val="black"/>
              </a:solidFill>
              <a:latin typeface="Cambria" panose="02040503050406030204" pitchFamily="18" charset="0"/>
              <a:cs typeface="Arial" panose="020B0604020202020204" pitchFamily="34" charset="0"/>
            </a:endParaRPr>
          </a:p>
        </p:txBody>
      </p:sp>
      <p:sp>
        <p:nvSpPr>
          <p:cNvPr id="17" name="Rectangle 16"/>
          <p:cNvSpPr/>
          <p:nvPr/>
        </p:nvSpPr>
        <p:spPr>
          <a:xfrm>
            <a:off x="1609161" y="6376735"/>
            <a:ext cx="3402500" cy="212223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pPr algn="ctr">
              <a:tabLst>
                <a:tab pos="228600" algn="l"/>
              </a:tabLst>
            </a:pPr>
            <a:r>
              <a:rPr lang="en-US" sz="1200" b="1" dirty="0" smtClean="0">
                <a:solidFill>
                  <a:prstClr val="black"/>
                </a:solidFill>
                <a:latin typeface="Cambria" panose="02040503050406030204" pitchFamily="18" charset="0"/>
              </a:rPr>
              <a:t>Camp Barrett Chapter  Warfighting Society</a:t>
            </a:r>
          </a:p>
          <a:p>
            <a:pPr>
              <a:tabLst>
                <a:tab pos="228600" algn="l"/>
              </a:tabLst>
            </a:pPr>
            <a:r>
              <a:rPr lang="en-US" sz="1000" dirty="0" smtClean="0">
                <a:solidFill>
                  <a:prstClr val="black"/>
                </a:solidFill>
                <a:latin typeface="Cambria" panose="02040503050406030204" pitchFamily="18" charset="0"/>
              </a:rPr>
              <a:t>“The essence of maneuver is taking action to generate and exploit some kind of advantage over the enemy as a means of accomplishing our objectives as effectively as possible” MCDP-1</a:t>
            </a:r>
          </a:p>
          <a:p>
            <a:pPr>
              <a:tabLst>
                <a:tab pos="228600" algn="l"/>
              </a:tabLst>
            </a:pPr>
            <a:endParaRPr lang="en-US" sz="1000" dirty="0">
              <a:solidFill>
                <a:prstClr val="black"/>
              </a:solidFill>
              <a:latin typeface="Cambria" panose="02040503050406030204" pitchFamily="18" charset="0"/>
            </a:endParaRPr>
          </a:p>
          <a:p>
            <a:pPr>
              <a:tabLst>
                <a:tab pos="228600" algn="l"/>
              </a:tabLst>
            </a:pPr>
            <a:r>
              <a:rPr lang="en-US" sz="1000" dirty="0" smtClean="0">
                <a:solidFill>
                  <a:prstClr val="black"/>
                </a:solidFill>
                <a:latin typeface="Cambria" panose="02040503050406030204" pitchFamily="18" charset="0"/>
              </a:rPr>
              <a:t>The Warfighting Society, Camp Barrett chapter, established itself with the express desire of placing students and instructors in a venue to continue to develop and test Warfighting excellence.   If you’re interested, seek us out, Thursdays at </a:t>
            </a:r>
            <a:r>
              <a:rPr lang="en-US" sz="1000" dirty="0" smtClean="0">
                <a:solidFill>
                  <a:prstClr val="black"/>
                </a:solidFill>
                <a:latin typeface="Cambria" panose="02040503050406030204" pitchFamily="18" charset="0"/>
              </a:rPr>
              <a:t>“The Hawk.”</a:t>
            </a:r>
            <a:endParaRPr lang="en-US" sz="1000" dirty="0">
              <a:solidFill>
                <a:prstClr val="black"/>
              </a:solidFill>
              <a:latin typeface="Cambria" panose="02040503050406030204" pitchFamily="18" charset="0"/>
            </a:endParaRPr>
          </a:p>
          <a:p>
            <a:pPr>
              <a:tabLst>
                <a:tab pos="228600" algn="l"/>
              </a:tabLst>
            </a:pPr>
            <a:r>
              <a:rPr lang="en-US" sz="1000" dirty="0">
                <a:solidFill>
                  <a:prstClr val="black"/>
                </a:solidFill>
                <a:latin typeface="Cambria" panose="02040503050406030204" pitchFamily="18" charset="0"/>
              </a:rPr>
              <a:t>	</a:t>
            </a:r>
          </a:p>
        </p:txBody>
      </p:sp>
      <p:sp>
        <p:nvSpPr>
          <p:cNvPr id="22" name="Rectangle 21"/>
          <p:cNvSpPr/>
          <p:nvPr/>
        </p:nvSpPr>
        <p:spPr>
          <a:xfrm>
            <a:off x="-1" y="8547100"/>
            <a:ext cx="6851401" cy="596900"/>
          </a:xfrm>
          <a:prstGeom prst="rect">
            <a:avLst/>
          </a:prstGeom>
          <a:solidFill>
            <a:srgbClr val="FFFF00"/>
          </a:solidFill>
          <a:ln w="3175">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000" b="1" u="sng" dirty="0">
                <a:solidFill>
                  <a:schemeClr val="tx1"/>
                </a:solidFill>
                <a:latin typeface="Cambria" panose="02040503050406030204" pitchFamily="18" charset="0"/>
              </a:rPr>
              <a:t>Get published in the </a:t>
            </a:r>
            <a:r>
              <a:rPr lang="en-US" sz="1000" b="1" u="sng" dirty="0" smtClean="0">
                <a:solidFill>
                  <a:schemeClr val="tx1"/>
                </a:solidFill>
                <a:latin typeface="Cambria" panose="02040503050406030204" pitchFamily="18" charset="0"/>
              </a:rPr>
              <a:t>October 2019 </a:t>
            </a:r>
            <a:r>
              <a:rPr lang="en-US" sz="1000" b="1" u="sng" dirty="0">
                <a:solidFill>
                  <a:schemeClr val="tx1"/>
                </a:solidFill>
                <a:latin typeface="Cambria" panose="02040503050406030204" pitchFamily="18" charset="0"/>
              </a:rPr>
              <a:t>edition of the Camp Barrett Bulletin!</a:t>
            </a:r>
            <a:r>
              <a:rPr lang="en-US" sz="1000" b="1" dirty="0">
                <a:solidFill>
                  <a:schemeClr val="tx1"/>
                </a:solidFill>
                <a:latin typeface="Cambria" panose="02040503050406030204" pitchFamily="18" charset="0"/>
              </a:rPr>
              <a:t>  </a:t>
            </a:r>
          </a:p>
          <a:p>
            <a:pPr algn="ctr"/>
            <a:r>
              <a:rPr lang="en-US" sz="1000" dirty="0">
                <a:solidFill>
                  <a:schemeClr val="tx1"/>
                </a:solidFill>
                <a:latin typeface="Cambria" panose="02040503050406030204" pitchFamily="18" charset="0"/>
              </a:rPr>
              <a:t>Email your submission to </a:t>
            </a:r>
            <a:r>
              <a:rPr lang="en-US" sz="1000" dirty="0" smtClean="0">
                <a:solidFill>
                  <a:schemeClr val="tx1"/>
                </a:solidFill>
                <a:latin typeface="Cambria" panose="02040503050406030204" pitchFamily="18" charset="0"/>
              </a:rPr>
              <a:t>Captain Andrew J. Rudd, </a:t>
            </a:r>
            <a:r>
              <a:rPr lang="en-US" sz="1000" dirty="0">
                <a:solidFill>
                  <a:schemeClr val="tx1"/>
                </a:solidFill>
                <a:latin typeface="Cambria" panose="02040503050406030204" pitchFamily="18" charset="0"/>
              </a:rPr>
              <a:t>Current Operations Officer, TBS at:  </a:t>
            </a:r>
            <a:r>
              <a:rPr lang="en-US" sz="1000" dirty="0" smtClean="0">
                <a:solidFill>
                  <a:schemeClr val="tx1"/>
                </a:solidFill>
                <a:latin typeface="Cambria" panose="02040503050406030204" pitchFamily="18" charset="0"/>
                <a:hlinkClick r:id="rId4"/>
              </a:rPr>
              <a:t>andrew.rudd@usmc.mil</a:t>
            </a:r>
            <a:endParaRPr lang="en-US" sz="1000" dirty="0">
              <a:solidFill>
                <a:schemeClr val="tx1"/>
              </a:solidFill>
              <a:latin typeface="Cambria" panose="02040503050406030204" pitchFamily="18" charset="0"/>
            </a:endParaRPr>
          </a:p>
          <a:p>
            <a:pPr algn="ctr"/>
            <a:r>
              <a:rPr lang="en-US" sz="1000" b="1" dirty="0">
                <a:solidFill>
                  <a:srgbClr val="FF0000"/>
                </a:solidFill>
                <a:latin typeface="Cambria" panose="02040503050406030204" pitchFamily="18" charset="0"/>
              </a:rPr>
              <a:t>Suspense for inclusion in </a:t>
            </a:r>
            <a:r>
              <a:rPr lang="en-US" sz="1000" b="1" dirty="0" smtClean="0">
                <a:solidFill>
                  <a:srgbClr val="FF0000"/>
                </a:solidFill>
                <a:latin typeface="Cambria" panose="02040503050406030204" pitchFamily="18" charset="0"/>
              </a:rPr>
              <a:t>October 2019 </a:t>
            </a:r>
            <a:r>
              <a:rPr lang="en-US" sz="1000" b="1" dirty="0">
                <a:solidFill>
                  <a:srgbClr val="FF0000"/>
                </a:solidFill>
                <a:latin typeface="Cambria" panose="02040503050406030204" pitchFamily="18" charset="0"/>
              </a:rPr>
              <a:t>edition: </a:t>
            </a:r>
            <a:r>
              <a:rPr lang="en-US" sz="1000" b="1" dirty="0" smtClean="0">
                <a:solidFill>
                  <a:srgbClr val="FF0000"/>
                </a:solidFill>
                <a:latin typeface="Cambria" panose="02040503050406030204" pitchFamily="18" charset="0"/>
              </a:rPr>
              <a:t>Friday, 27 September 2019</a:t>
            </a:r>
            <a:endParaRPr lang="en-US" sz="1000" b="1" dirty="0">
              <a:solidFill>
                <a:srgbClr val="FF0000"/>
              </a:solidFill>
              <a:latin typeface="Cambria" panose="02040503050406030204" pitchFamily="18" charset="0"/>
            </a:endParaRPr>
          </a:p>
        </p:txBody>
      </p:sp>
      <p:sp>
        <p:nvSpPr>
          <p:cNvPr id="9" name="TextBox 8"/>
          <p:cNvSpPr txBox="1"/>
          <p:nvPr/>
        </p:nvSpPr>
        <p:spPr>
          <a:xfrm>
            <a:off x="-2" y="922274"/>
            <a:ext cx="6858001" cy="5970865"/>
          </a:xfrm>
          <a:prstGeom prst="rect">
            <a:avLst/>
          </a:prstGeom>
          <a:noFill/>
        </p:spPr>
        <p:txBody>
          <a:bodyPr wrap="square" lIns="45720" rIns="45720" rtlCol="0">
            <a:spAutoFit/>
          </a:bodyPr>
          <a:lstStyle/>
          <a:p>
            <a:endParaRPr lang="en-US" sz="1000" dirty="0">
              <a:latin typeface="Cambria" panose="02040503050406030204" pitchFamily="18" charset="0"/>
            </a:endParaRPr>
          </a:p>
          <a:p>
            <a:pPr algn="ctr"/>
            <a:r>
              <a:rPr lang="en-US" sz="1200" b="1" dirty="0" smtClean="0">
                <a:latin typeface="Cambria" panose="02040503050406030204" pitchFamily="18" charset="0"/>
              </a:rPr>
              <a:t>Ship Building cont.</a:t>
            </a:r>
          </a:p>
          <a:p>
            <a:pPr marL="120650" indent="-120650">
              <a:buBlip>
                <a:blip r:embed="rId5"/>
              </a:buBlip>
            </a:pPr>
            <a:r>
              <a:rPr lang="en-US" sz="1000" u="sng" dirty="0" smtClean="0">
                <a:latin typeface="Cambria" panose="02040503050406030204" pitchFamily="18" charset="0"/>
              </a:rPr>
              <a:t>Ownership</a:t>
            </a:r>
            <a:r>
              <a:rPr lang="en-US" sz="1000" dirty="0">
                <a:latin typeface="Cambria" panose="02040503050406030204" pitchFamily="18" charset="0"/>
              </a:rPr>
              <a:t>.  TBS student and permanent personnel fall shy of perfection each day; however, they are men and women of exemplary character and take ownership for individual and unit shortfalls.  Without this ‘ship’, we cannot sustain the requirement of producing leaders uniformly capable and deserving of the challenge/privilege of leading Marines and </a:t>
            </a:r>
            <a:r>
              <a:rPr lang="en-US" sz="1000" dirty="0" smtClean="0">
                <a:latin typeface="Cambria" panose="02040503050406030204" pitchFamily="18" charset="0"/>
              </a:rPr>
              <a:t>Sailors. </a:t>
            </a:r>
            <a:endParaRPr lang="en-US" sz="1000" dirty="0">
              <a:latin typeface="Cambria" panose="02040503050406030204" pitchFamily="18" charset="0"/>
            </a:endParaRPr>
          </a:p>
          <a:p>
            <a:pPr marL="120650" indent="-120650">
              <a:buBlip>
                <a:blip r:embed="rId5"/>
              </a:buBlip>
            </a:pPr>
            <a:endParaRPr lang="en-US" sz="1000" u="sng" dirty="0">
              <a:latin typeface="Cambria" panose="02040503050406030204" pitchFamily="18" charset="0"/>
            </a:endParaRPr>
          </a:p>
          <a:p>
            <a:pPr marL="120650" indent="-120650">
              <a:buBlip>
                <a:blip r:embed="rId5"/>
              </a:buBlip>
            </a:pPr>
            <a:r>
              <a:rPr lang="en-US" sz="1000" u="sng" dirty="0" smtClean="0">
                <a:latin typeface="Cambria" panose="02040503050406030204" pitchFamily="18" charset="0"/>
              </a:rPr>
              <a:t>Hardship</a:t>
            </a:r>
            <a:r>
              <a:rPr lang="en-US" sz="1000" dirty="0">
                <a:latin typeface="Cambria" panose="02040503050406030204" pitchFamily="18" charset="0"/>
              </a:rPr>
              <a:t>.  We may not remember all the great days at TBS, but we can all recall with remarkable accuracy the most…demanding experiences in the Quantico highlands.  For some companies it’s snow, wind, ice, and sleet during field exercises.  For other companies it’s extreme heat advisories during land navigation, tactical movements under load, or live ranges.  No matter the experience, the shared hardship forges camaraderie amongst student officers and provides a practical application in human factors rarely emulated in training environments after leaving TBS.  You’ll depart Camp Barrett having pushed yourself to the limit and now know that you’re capable of enduring hardship.  You will accept nothing less from your Marines and Sailors as their lives may depend on the ability endure hardship. </a:t>
            </a:r>
          </a:p>
          <a:p>
            <a:pPr marL="120650" indent="-120650">
              <a:buBlip>
                <a:blip r:embed="rId5"/>
              </a:buBlip>
            </a:pPr>
            <a:endParaRPr lang="en-US" sz="1000" u="sng" dirty="0">
              <a:latin typeface="Cambria" panose="02040503050406030204" pitchFamily="18" charset="0"/>
            </a:endParaRPr>
          </a:p>
          <a:p>
            <a:pPr marL="120650" indent="-120650">
              <a:buBlip>
                <a:blip r:embed="rId5"/>
              </a:buBlip>
            </a:pPr>
            <a:r>
              <a:rPr lang="en-US" sz="1000" u="sng" dirty="0">
                <a:latin typeface="Cambria" panose="02040503050406030204" pitchFamily="18" charset="0"/>
              </a:rPr>
              <a:t>Sponsorship</a:t>
            </a:r>
            <a:r>
              <a:rPr lang="en-US" sz="1000" dirty="0">
                <a:latin typeface="Cambria" panose="02040503050406030204" pitchFamily="18" charset="0"/>
              </a:rPr>
              <a:t>.  TBS, like many units, takes pride in active sponsorship for inbound permanent and student personnel.  The TBS experience begins upon notification of orders to serve or train at Camp Barrett.  The faculty works to ensure permanent personnel hit the ground ready to train future leaders.  At the same time, we dedicate personnel to ensuring each student arrives at TBS poised to achieve their full potential.  None of this is possible without </a:t>
            </a:r>
            <a:r>
              <a:rPr lang="en-US" sz="1000" dirty="0" smtClean="0">
                <a:latin typeface="Cambria" panose="02040503050406030204" pitchFamily="18" charset="0"/>
              </a:rPr>
              <a:t>sponsorship.</a:t>
            </a:r>
            <a:r>
              <a:rPr lang="en-US" sz="1000" u="sng" dirty="0" smtClean="0">
                <a:latin typeface="Cambria" panose="02040503050406030204" pitchFamily="18" charset="0"/>
              </a:rPr>
              <a:t> </a:t>
            </a:r>
            <a:endParaRPr lang="en-US" sz="1000" u="sng" dirty="0">
              <a:latin typeface="Cambria" panose="02040503050406030204" pitchFamily="18" charset="0"/>
            </a:endParaRPr>
          </a:p>
          <a:p>
            <a:pPr marL="120650" indent="-120650">
              <a:buBlip>
                <a:blip r:embed="rId5"/>
              </a:buBlip>
            </a:pPr>
            <a:endParaRPr lang="en-US" sz="1000" u="sng" dirty="0">
              <a:latin typeface="Cambria" panose="02040503050406030204" pitchFamily="18" charset="0"/>
            </a:endParaRPr>
          </a:p>
          <a:p>
            <a:pPr marL="120650" lvl="0" indent="-120650">
              <a:buBlip>
                <a:blip r:embed="rId5"/>
              </a:buBlip>
            </a:pPr>
            <a:r>
              <a:rPr lang="en-US" sz="1000" u="sng" dirty="0" smtClean="0">
                <a:latin typeface="Cambria" panose="02040503050406030204" pitchFamily="18" charset="0"/>
              </a:rPr>
              <a:t>Apprenticeship</a:t>
            </a:r>
            <a:r>
              <a:rPr lang="en-US" sz="1000" dirty="0" smtClean="0">
                <a:latin typeface="Cambria" panose="02040503050406030204" pitchFamily="18" charset="0"/>
              </a:rPr>
              <a:t>.  “The early stages of a leader’s career are, in effect, an apprenticeship.  While receiving a foundation in theory and concepts that will serve them throughout their careers… A Marine’s goal at this stage is to become an expert in the tactical level of war.” </a:t>
            </a:r>
            <a:r>
              <a:rPr lang="en-US" sz="1000" i="1" dirty="0" smtClean="0">
                <a:latin typeface="Cambria" panose="02040503050406030204" pitchFamily="18" charset="0"/>
              </a:rPr>
              <a:t>MCDP-1, Warfighting</a:t>
            </a:r>
            <a:endParaRPr lang="en-US" sz="1000" i="1" dirty="0">
              <a:latin typeface="Cambria" panose="02040503050406030204" pitchFamily="18" charset="0"/>
            </a:endParaRPr>
          </a:p>
          <a:p>
            <a:pPr lvl="0"/>
            <a:r>
              <a:rPr lang="en-US" sz="1000" dirty="0" smtClean="0">
                <a:latin typeface="Cambria" panose="02040503050406030204" pitchFamily="18" charset="0"/>
              </a:rPr>
              <a:t>An inherent </a:t>
            </a:r>
            <a:r>
              <a:rPr lang="en-US" sz="1000" dirty="0">
                <a:latin typeface="Cambria" panose="02040503050406030204" pitchFamily="18" charset="0"/>
              </a:rPr>
              <a:t>component of the Basic Officer Course, the course material increases in complexity from individual, to squad, then to platoon, and concludes with an introduction to basic Marine Air Ground Task Force (MAGTF) concepts.  As the student officer progresses through the course, the experience resembles that of an apprentice.  The faculty ‘pours’ into each student officer until the adult learner reaches an inflection wherein they are ready to explore ways to leverage the knowledge gained at TBS to benefit the Marines and Sailors under their charge.  This ‘ship’ best reflects the leadership development philosophy applied at TBS. </a:t>
            </a:r>
            <a:r>
              <a:rPr lang="en-US" sz="1000" u="sng" dirty="0">
                <a:latin typeface="Cambria" panose="02040503050406030204" pitchFamily="18" charset="0"/>
              </a:rPr>
              <a:t>   </a:t>
            </a:r>
          </a:p>
          <a:p>
            <a:pPr lvl="0"/>
            <a:r>
              <a:rPr lang="en-US" sz="1000" dirty="0" smtClean="0">
                <a:latin typeface="Cambria" panose="02040503050406030204" pitchFamily="18" charset="0"/>
              </a:rPr>
              <a:t> </a:t>
            </a:r>
            <a:endParaRPr lang="en-US" sz="1000" dirty="0">
              <a:latin typeface="Cambria" panose="02040503050406030204" pitchFamily="18" charset="0"/>
            </a:endParaRPr>
          </a:p>
          <a:p>
            <a:r>
              <a:rPr lang="en-US" sz="1000" dirty="0">
                <a:latin typeface="Cambria" panose="02040503050406030204" pitchFamily="18" charset="0"/>
              </a:rPr>
              <a:t>The ‘ships’ built every day here at Camp Barrett require each member of the team to commit to brilliance in the basics.  In doing so, TBS remains poised to endure as the enterprise cornerstone for basic leadership and ethics training.  Further, we sustain the agility to adapt to changes in </a:t>
            </a:r>
            <a:r>
              <a:rPr lang="en-US" sz="1000" dirty="0" smtClean="0">
                <a:latin typeface="Cambria" panose="02040503050406030204" pitchFamily="18" charset="0"/>
              </a:rPr>
              <a:t>the operating </a:t>
            </a:r>
            <a:r>
              <a:rPr lang="en-US" sz="1000" dirty="0">
                <a:latin typeface="Cambria" panose="02040503050406030204" pitchFamily="18" charset="0"/>
              </a:rPr>
              <a:t>environment.  It seems fitting we adopt a paradigm aligned with our naval traditions as we chart a new course under the ‘stewardship’ of the 38</a:t>
            </a:r>
            <a:r>
              <a:rPr lang="en-US" sz="1000" baseline="30000" dirty="0">
                <a:latin typeface="Cambria" panose="02040503050406030204" pitchFamily="18" charset="0"/>
              </a:rPr>
              <a:t>th</a:t>
            </a:r>
            <a:r>
              <a:rPr lang="en-US" sz="1000" dirty="0">
                <a:latin typeface="Cambria" panose="02040503050406030204" pitchFamily="18" charset="0"/>
              </a:rPr>
              <a:t> Commandant of the Marine Corps. </a:t>
            </a:r>
          </a:p>
          <a:p>
            <a:endParaRPr lang="en-US" sz="1000" dirty="0">
              <a:latin typeface="Cambria" panose="02040503050406030204" pitchFamily="18" charset="0"/>
            </a:endParaRPr>
          </a:p>
          <a:p>
            <a:endParaRPr lang="en-US" sz="1000" dirty="0">
              <a:latin typeface="Cambria" panose="02040503050406030204" pitchFamily="18" charset="0"/>
            </a:endParaRPr>
          </a:p>
          <a:p>
            <a:endParaRPr lang="en-US" sz="1000" dirty="0">
              <a:latin typeface="Cambria" panose="02040503050406030204" pitchFamily="18" charset="0"/>
            </a:endParaRPr>
          </a:p>
        </p:txBody>
      </p:sp>
      <p:pic>
        <p:nvPicPr>
          <p:cNvPr id="2" name="Picture 1"/>
          <p:cNvPicPr>
            <a:picLocks noChangeAspect="1"/>
          </p:cNvPicPr>
          <p:nvPr/>
        </p:nvPicPr>
        <p:blipFill>
          <a:blip r:embed="rId6"/>
          <a:stretch>
            <a:fillRect/>
          </a:stretch>
        </p:blipFill>
        <p:spPr>
          <a:xfrm>
            <a:off x="36096" y="6376735"/>
            <a:ext cx="1522685" cy="2122237"/>
          </a:xfrm>
          <a:prstGeom prst="rect">
            <a:avLst/>
          </a:prstGeom>
          <a:ln w="3175">
            <a:solidFill>
              <a:schemeClr val="tx1"/>
            </a:solidFill>
          </a:ln>
          <a:scene3d>
            <a:camera prst="orthographicFront"/>
            <a:lightRig rig="threePt" dir="t"/>
          </a:scene3d>
          <a:sp3d>
            <a:bevelT/>
          </a:sp3d>
        </p:spPr>
      </p:pic>
      <p:pic>
        <p:nvPicPr>
          <p:cNvPr id="3" name="Picture 2"/>
          <p:cNvPicPr>
            <a:picLocks noChangeAspect="1"/>
          </p:cNvPicPr>
          <p:nvPr/>
        </p:nvPicPr>
        <p:blipFill>
          <a:blip r:embed="rId7"/>
          <a:stretch>
            <a:fillRect/>
          </a:stretch>
        </p:blipFill>
        <p:spPr>
          <a:xfrm>
            <a:off x="5062040" y="6376734"/>
            <a:ext cx="1731299" cy="2122238"/>
          </a:xfrm>
          <a:prstGeom prst="rect">
            <a:avLst/>
          </a:prstGeom>
        </p:spPr>
      </p:pic>
    </p:spTree>
    <p:extLst>
      <p:ext uri="{BB962C8B-B14F-4D97-AF65-F5344CB8AC3E}">
        <p14:creationId xmlns:p14="http://schemas.microsoft.com/office/powerpoint/2010/main" val="2279643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11357</TotalTime>
  <Words>1264</Words>
  <Application>Microsoft Office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Cambria</vt:lpstr>
      <vt:lpstr>Office Theme</vt:lpstr>
      <vt:lpstr>PowerPoint Presentation</vt:lpstr>
      <vt:lpstr>PowerPoint Presentation</vt:lpstr>
    </vt:vector>
  </TitlesOfParts>
  <Manager>TBS3</Manager>
  <Company>U.S. Department of Defense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 Barrett Bulletin</dc:title>
  <dc:subject>August 2019</dc:subject>
  <dc:creator>Godfrey LtCol Jerry A</dc:creator>
  <cp:keywords>CB2</cp:keywords>
  <cp:lastModifiedBy>Rudd Capt Andrew J</cp:lastModifiedBy>
  <cp:revision>458</cp:revision>
  <cp:lastPrinted>2019-06-03T22:34:25Z</cp:lastPrinted>
  <dcterms:created xsi:type="dcterms:W3CDTF">2019-01-11T16:52:26Z</dcterms:created>
  <dcterms:modified xsi:type="dcterms:W3CDTF">2019-09-06T17:09:27Z</dcterms:modified>
</cp:coreProperties>
</file>